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68" r:id="rId3"/>
    <p:sldId id="264" r:id="rId4"/>
    <p:sldId id="259" r:id="rId5"/>
    <p:sldId id="265" r:id="rId6"/>
    <p:sldId id="266" r:id="rId7"/>
    <p:sldId id="267" r:id="rId8"/>
    <p:sldId id="261" r:id="rId9"/>
    <p:sldId id="270" r:id="rId10"/>
    <p:sldId id="271" r:id="rId11"/>
    <p:sldId id="272" r:id="rId12"/>
    <p:sldId id="269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2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D8632-6A24-474F-9408-DE91BE5C9373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686F3-6729-4383-A8C2-3F7C3209D6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047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3E05-8E68-4562-88E3-63B58823A47B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D439-863E-4CD8-B5CA-17EEEFE73F0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3E05-8E68-4562-88E3-63B58823A47B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D439-863E-4CD8-B5CA-17EEEFE73F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3E05-8E68-4562-88E3-63B58823A47B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D439-863E-4CD8-B5CA-17EEEFE73F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3E05-8E68-4562-88E3-63B58823A47B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D439-863E-4CD8-B5CA-17EEEFE73F0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3E05-8E68-4562-88E3-63B58823A47B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D439-863E-4CD8-B5CA-17EEEFE73F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3E05-8E68-4562-88E3-63B58823A47B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D439-863E-4CD8-B5CA-17EEEFE73F0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3E05-8E68-4562-88E3-63B58823A47B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D439-863E-4CD8-B5CA-17EEEFE73F0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3E05-8E68-4562-88E3-63B58823A47B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D439-863E-4CD8-B5CA-17EEEFE73F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3E05-8E68-4562-88E3-63B58823A47B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D439-863E-4CD8-B5CA-17EEEFE73F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3E05-8E68-4562-88E3-63B58823A47B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D439-863E-4CD8-B5CA-17EEEFE73F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3E05-8E68-4562-88E3-63B58823A47B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D439-863E-4CD8-B5CA-17EEEFE73F0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5143E05-8E68-4562-88E3-63B58823A47B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F9FD439-863E-4CD8-B5CA-17EEEFE73F0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564904"/>
            <a:ext cx="7772400" cy="1382414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Подготовка к турнирам и научно-практическим конференциям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0747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7"/>
            <a:ext cx="756084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Цель – </a:t>
            </a:r>
            <a:r>
              <a:rPr lang="ru-RU" sz="28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достижение конкретного результата исследования</a:t>
            </a:r>
            <a: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Выявление…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Исследование…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Оценка…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Анализ…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Разработка…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Изучение…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Задачи – </a:t>
            </a:r>
            <a:r>
              <a:rPr lang="ru-RU" sz="28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способы достижения цели: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Выявить…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Разработать…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Установить…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Изучить…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Провести…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Решить…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08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ОСНОВНАЯ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ЧАСТЬ: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еоретическая часть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кспериментальная часть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b="1" dirty="0"/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описываются основные выводы исследовательской работы</a:t>
            </a:r>
          </a:p>
          <a:p>
            <a:r>
              <a:rPr lang="ru-RU" b="1" dirty="0" smtClean="0"/>
              <a:t>	</a:t>
            </a:r>
            <a:endParaRPr lang="ru-RU" dirty="0" smtClean="0"/>
          </a:p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ЛИТЕРАТУРЫ 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это раздел, в котором описаны источники информации, использованные при выполнении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исследовательской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ПРИЛОЖЕНИЯ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это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раздел,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который включает рисунки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фотографии, диаграммы, схемы, карты, фотографии и т.д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3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 txBox="1">
            <a:spLocks/>
          </p:cNvSpPr>
          <p:nvPr/>
        </p:nvSpPr>
        <p:spPr bwMode="auto">
          <a:xfrm>
            <a:off x="311575" y="908720"/>
            <a:ext cx="8619256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Второй этап (очный)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 bwMode="auto">
          <a:xfrm>
            <a:off x="311575" y="2204864"/>
            <a:ext cx="8619256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оманда-докладчик – объясняет решение задач, акцентирует внимание на основных химических задачах;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команда-оппонент – задает вопросы докладчику;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команда-рецензент – задает вопросы докладчику и оппоненту, подводит итог дискуссии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18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 bwMode="auto">
          <a:xfrm>
            <a:off x="311575" y="2852936"/>
            <a:ext cx="8619256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48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619773"/>
              </p:ext>
            </p:extLst>
          </p:nvPr>
        </p:nvGraphicFramePr>
        <p:xfrm>
          <a:off x="1979712" y="1700808"/>
          <a:ext cx="5688632" cy="3456384"/>
        </p:xfrm>
        <a:graphic>
          <a:graphicData uri="http://schemas.openxmlformats.org/drawingml/2006/table">
            <a:tbl>
              <a:tblPr firstRow="1" firstCol="1" bandRow="1"/>
              <a:tblGrid>
                <a:gridCol w="5688632"/>
              </a:tblGrid>
              <a:tr h="3456384">
                <a:tc>
                  <a:txBody>
                    <a:bodyPr/>
                    <a:lstStyle/>
                    <a:p>
                      <a:pPr indent="209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«Скажи мне – я забуду,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209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Покажи мне – я запомню,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209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Дай мне сделать это,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209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И это станет моим навсегда»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Китайская мудрость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94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/>
          <p:cNvSpPr txBox="1">
            <a:spLocks/>
          </p:cNvSpPr>
          <p:nvPr/>
        </p:nvSpPr>
        <p:spPr bwMode="auto">
          <a:xfrm>
            <a:off x="311575" y="908720"/>
            <a:ext cx="861925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выявление и развитие интеллектуальных способностей учащихся; </a:t>
            </a:r>
          </a:p>
          <a:p>
            <a:pPr marL="457200" indent="-457200" algn="ctr"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ривлечение учащихся к исследовательской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 bwMode="auto">
          <a:xfrm>
            <a:off x="505895" y="3645024"/>
            <a:ext cx="8424936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пособствовать выявлению и развитию творческих и интеллектуальных способностей учащихся; </a:t>
            </a:r>
          </a:p>
          <a:p>
            <a:pPr marL="457200" indent="-457200" algn="ctr"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азвивать навыки ведения научной дискуссии.</a:t>
            </a:r>
          </a:p>
          <a:p>
            <a:pPr marL="457200" indent="-457200" algn="ctr">
              <a:spcBef>
                <a:spcPct val="20000"/>
              </a:spcBef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spcBef>
                <a:spcPct val="20000"/>
              </a:spcBef>
              <a:buFont typeface="Wingdings" pitchFamily="2" charset="2"/>
              <a:buChar char="Ø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18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/>
          <p:cNvSpPr txBox="1">
            <a:spLocks/>
          </p:cNvSpPr>
          <p:nvPr/>
        </p:nvSpPr>
        <p:spPr bwMode="auto">
          <a:xfrm>
            <a:off x="398103" y="1052736"/>
            <a:ext cx="8424936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Задания 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турнира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ct val="20000"/>
              </a:spcBef>
              <a:buAutoNum type="arabicPeriod"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«Желатиновое желе».</a:t>
            </a:r>
          </a:p>
          <a:p>
            <a:pPr marL="457200" indent="-457200">
              <a:spcBef>
                <a:spcPct val="20000"/>
              </a:spcBef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«Атомарный водород».</a:t>
            </a:r>
          </a:p>
          <a:p>
            <a:pPr marL="457200" indent="-457200">
              <a:spcBef>
                <a:spcPct val="20000"/>
              </a:spcBef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«Защити мех».</a:t>
            </a:r>
          </a:p>
          <a:p>
            <a:pPr marL="457200" indent="-457200">
              <a:spcBef>
                <a:spcPct val="20000"/>
              </a:spcBef>
              <a:buAutoNum type="arabicPeriod"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«Немнущиеся».</a:t>
            </a:r>
          </a:p>
          <a:p>
            <a:pPr marL="457200" indent="-457200">
              <a:spcBef>
                <a:spcPct val="20000"/>
              </a:spcBef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«Обратимое изменение цвета».</a:t>
            </a:r>
          </a:p>
          <a:p>
            <a:pPr marL="457200" indent="-457200">
              <a:spcBef>
                <a:spcPct val="20000"/>
              </a:spcBef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«Парниковые газы».</a:t>
            </a:r>
          </a:p>
          <a:p>
            <a:pPr marL="457200" indent="-457200">
              <a:spcBef>
                <a:spcPct val="20000"/>
              </a:spcBef>
              <a:buAutoNum type="arabicPeriod"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«Косметический уход».</a:t>
            </a:r>
          </a:p>
          <a:p>
            <a:pPr marL="457200" indent="-457200">
              <a:spcBef>
                <a:spcPct val="20000"/>
              </a:spcBef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«Бодрящее зелье».</a:t>
            </a:r>
          </a:p>
          <a:p>
            <a:pPr marL="457200" indent="-457200">
              <a:spcBef>
                <a:spcPct val="20000"/>
              </a:spcBef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35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 bwMode="auto">
          <a:xfrm>
            <a:off x="398103" y="692696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Желатиновое 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желе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 некоторых упаковках желатина пишут, что желе на его основе не застывает, если добавить кусочки свежего киви, ананаса, папайи или инжира.</a:t>
            </a:r>
          </a:p>
          <a:p>
            <a:pPr marL="514350" indent="-514350" algn="just">
              <a:spcBef>
                <a:spcPct val="20000"/>
              </a:spcBef>
              <a:buFont typeface="Arial" charset="0"/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чем связан такой эффект и какими веществами он обусловлен?</a:t>
            </a:r>
          </a:p>
          <a:p>
            <a:pPr marL="514350" indent="-514350" algn="just">
              <a:spcBef>
                <a:spcPct val="20000"/>
              </a:spcBef>
              <a:buFont typeface="Arial" charset="0"/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можно сделать желе с этими фруктами?</a:t>
            </a:r>
          </a:p>
          <a:p>
            <a:pPr marL="514350" indent="-514350" algn="just">
              <a:spcBef>
                <a:spcPct val="20000"/>
              </a:spcBef>
              <a:buFont typeface="Arial" charset="0"/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Можно ли добавлением сока этих фруктов растворить уже образовавшееся  желатиновое желе?</a:t>
            </a:r>
          </a:p>
        </p:txBody>
      </p:sp>
    </p:spTree>
    <p:extLst>
      <p:ext uri="{BB962C8B-B14F-4D97-AF65-F5344CB8AC3E}">
        <p14:creationId xmlns:p14="http://schemas.microsoft.com/office/powerpoint/2010/main" val="392686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 bwMode="auto">
          <a:xfrm>
            <a:off x="398103" y="692696"/>
            <a:ext cx="8424936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Немнущиеся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 настоящее время крупные компании предлагают на рынке одежду, которая не мнется и которую можно не гладить.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Изучите, какие есть способы изготовлениях таких тканей и как это влияет на их потребительские способности.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Можно ли в домашних условиях изготовить реагент для обработки обычных тканей и сделать  их немнущимися?</a:t>
            </a:r>
          </a:p>
        </p:txBody>
      </p:sp>
    </p:spTree>
    <p:extLst>
      <p:ext uri="{BB962C8B-B14F-4D97-AF65-F5344CB8AC3E}">
        <p14:creationId xmlns:p14="http://schemas.microsoft.com/office/powerpoint/2010/main" val="7168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 bwMode="auto">
          <a:xfrm>
            <a:off x="398103" y="692696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Косметический уход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 погоне за «натуральностью», люди готовы на многое. Возьмем, к примеру,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мицеллярную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воду. Вода  ли это вообще? </a:t>
            </a:r>
          </a:p>
          <a:p>
            <a:pPr marL="514350" indent="-514350" algn="just">
              <a:spcBef>
                <a:spcPct val="20000"/>
              </a:spcBef>
              <a:buFont typeface="Arial" charset="0"/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Объясните механизм действия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мицеллярной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воды.</a:t>
            </a:r>
          </a:p>
          <a:p>
            <a:pPr marL="514350" indent="-514350" algn="just">
              <a:spcBef>
                <a:spcPct val="20000"/>
              </a:spcBef>
              <a:buFont typeface="Arial" charset="0"/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чем отличие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мицеллярной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воды от обычного мыльного раствора?</a:t>
            </a:r>
          </a:p>
          <a:p>
            <a:pPr marL="514350" indent="-514350">
              <a:spcBef>
                <a:spcPct val="20000"/>
              </a:spcBef>
              <a:buFont typeface="Arial" charset="0"/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Создайте в школьной лаборатории альтернативу уже существующим средствам.</a:t>
            </a:r>
          </a:p>
        </p:txBody>
      </p:sp>
    </p:spTree>
    <p:extLst>
      <p:ext uri="{BB962C8B-B14F-4D97-AF65-F5344CB8AC3E}">
        <p14:creationId xmlns:p14="http://schemas.microsoft.com/office/powerpoint/2010/main" val="7168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 txBox="1">
            <a:spLocks/>
          </p:cNvSpPr>
          <p:nvPr/>
        </p:nvSpPr>
        <p:spPr bwMode="auto">
          <a:xfrm>
            <a:off x="1447937" y="1556792"/>
            <a:ext cx="6480720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514350" indent="-514350" algn="ctr">
              <a:spcBef>
                <a:spcPct val="20000"/>
              </a:spcBef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Титульный лист.</a:t>
            </a:r>
          </a:p>
          <a:p>
            <a:pPr marL="457200" indent="-457200" algn="ctr">
              <a:spcBef>
                <a:spcPct val="20000"/>
              </a:spcBef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Оглавление.</a:t>
            </a:r>
          </a:p>
          <a:p>
            <a:pPr marL="457200" indent="-457200" algn="ctr">
              <a:spcBef>
                <a:spcPct val="20000"/>
              </a:spcBef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Введение.</a:t>
            </a:r>
          </a:p>
          <a:p>
            <a:pPr marL="457200" indent="-457200" algn="ctr">
              <a:spcBef>
                <a:spcPct val="20000"/>
              </a:spcBef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Основная часть (теоретическая и экспериментальная  часть).</a:t>
            </a:r>
          </a:p>
          <a:p>
            <a:pPr marL="457200" indent="-457200" algn="ctr">
              <a:spcBef>
                <a:spcPct val="20000"/>
              </a:spcBef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Заключение.</a:t>
            </a:r>
          </a:p>
          <a:p>
            <a:pPr marL="457200" indent="-457200" algn="ctr">
              <a:spcBef>
                <a:spcPct val="20000"/>
              </a:spcBef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Список литературы.</a:t>
            </a:r>
          </a:p>
          <a:p>
            <a:pPr marL="457200" indent="-457200" algn="ctr">
              <a:spcBef>
                <a:spcPct val="20000"/>
              </a:spcBef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Приложения.</a:t>
            </a:r>
          </a:p>
          <a:p>
            <a:pPr marL="457200" indent="-457200">
              <a:spcBef>
                <a:spcPct val="20000"/>
              </a:spcBef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 bwMode="auto">
          <a:xfrm>
            <a:off x="1620955" y="690600"/>
            <a:ext cx="5831365" cy="72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Структура работы: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72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 bwMode="auto">
          <a:xfrm>
            <a:off x="266845" y="980728"/>
            <a:ext cx="8784976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Введение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новизна практическая значимость; 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бъект исследования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это то, что будет взято для изучения или исследования;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редмет исследования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то, что  конкретно изучается;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гипотеза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предположение, выдвигаемое для объяснения какого-либо явления и требующего подтверждения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3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1014</TotalTime>
  <Words>382</Words>
  <Application>Microsoft Office PowerPoint</Application>
  <PresentationFormat>Экран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Подготовка к турнирам и научно-практическим конференциям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«Перевёрнутый урок» как механизм повышения качество образования учащихся  на уроке химии </dc:title>
  <dc:creator>Uchenik-11-32</dc:creator>
  <cp:lastModifiedBy>Наталья</cp:lastModifiedBy>
  <cp:revision>27</cp:revision>
  <dcterms:created xsi:type="dcterms:W3CDTF">2019-03-21T05:04:34Z</dcterms:created>
  <dcterms:modified xsi:type="dcterms:W3CDTF">2023-03-24T02:58:43Z</dcterms:modified>
</cp:coreProperties>
</file>