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FFFF99"/>
    <a:srgbClr val="006600"/>
    <a:srgbClr val="CCCCFF"/>
    <a:srgbClr val="66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09" autoAdjust="0"/>
  </p:normalViewPr>
  <p:slideViewPr>
    <p:cSldViewPr>
      <p:cViewPr>
        <p:scale>
          <a:sx n="77" d="100"/>
          <a:sy n="77" d="100"/>
        </p:scale>
        <p:origin x="-11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84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94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86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82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70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09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92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87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90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05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7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4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12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14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16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18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.pn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 /><Relationship Id="rId13" Type="http://schemas.openxmlformats.org/officeDocument/2006/relationships/slide" Target="slide20.xml" /><Relationship Id="rId18" Type="http://schemas.openxmlformats.org/officeDocument/2006/relationships/slide" Target="slide25.xml" /><Relationship Id="rId3" Type="http://schemas.openxmlformats.org/officeDocument/2006/relationships/slide" Target="slide10.xml" /><Relationship Id="rId21" Type="http://schemas.openxmlformats.org/officeDocument/2006/relationships/slide" Target="slide28.xml" /><Relationship Id="rId7" Type="http://schemas.openxmlformats.org/officeDocument/2006/relationships/slide" Target="slide14.xml" /><Relationship Id="rId12" Type="http://schemas.openxmlformats.org/officeDocument/2006/relationships/slide" Target="slide19.xml" /><Relationship Id="rId17" Type="http://schemas.openxmlformats.org/officeDocument/2006/relationships/slide" Target="slide24.xml" /><Relationship Id="rId25" Type="http://schemas.openxmlformats.org/officeDocument/2006/relationships/slide" Target="slide32.xml" /><Relationship Id="rId2" Type="http://schemas.openxmlformats.org/officeDocument/2006/relationships/slide" Target="slide9.xml" /><Relationship Id="rId16" Type="http://schemas.openxmlformats.org/officeDocument/2006/relationships/slide" Target="slide23.xml" /><Relationship Id="rId20" Type="http://schemas.openxmlformats.org/officeDocument/2006/relationships/slide" Target="slide27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3.xml" /><Relationship Id="rId11" Type="http://schemas.openxmlformats.org/officeDocument/2006/relationships/slide" Target="slide18.xml" /><Relationship Id="rId24" Type="http://schemas.openxmlformats.org/officeDocument/2006/relationships/slide" Target="slide31.xml" /><Relationship Id="rId5" Type="http://schemas.openxmlformats.org/officeDocument/2006/relationships/slide" Target="slide12.xml" /><Relationship Id="rId15" Type="http://schemas.openxmlformats.org/officeDocument/2006/relationships/slide" Target="slide22.xml" /><Relationship Id="rId23" Type="http://schemas.openxmlformats.org/officeDocument/2006/relationships/slide" Target="slide30.xml" /><Relationship Id="rId10" Type="http://schemas.openxmlformats.org/officeDocument/2006/relationships/slide" Target="slide17.xml" /><Relationship Id="rId19" Type="http://schemas.openxmlformats.org/officeDocument/2006/relationships/slide" Target="slide26.xml" /><Relationship Id="rId4" Type="http://schemas.openxmlformats.org/officeDocument/2006/relationships/slide" Target="slide11.xml" /><Relationship Id="rId9" Type="http://schemas.openxmlformats.org/officeDocument/2006/relationships/slide" Target="slide16.xml" /><Relationship Id="rId14" Type="http://schemas.openxmlformats.org/officeDocument/2006/relationships/slide" Target="slide21.xml" /><Relationship Id="rId22" Type="http://schemas.openxmlformats.org/officeDocument/2006/relationships/slide" Target="slide29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23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25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.png" /><Relationship Id="rId5" Type="http://schemas.microsoft.com/office/2007/relationships/hdphoto" Target="../media/hdphoto1.wdp" /><Relationship Id="rId4" Type="http://schemas.openxmlformats.org/officeDocument/2006/relationships/image" Target="../media/image27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29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31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33.jpe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35.jpe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" y="0"/>
            <a:ext cx="9142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620688"/>
            <a:ext cx="6143668" cy="18288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ru-RU" b="1" dirty="0">
                <a:solidFill>
                  <a:srgbClr val="0000CC"/>
                </a:solidFill>
              </a:rPr>
              <a:t>ІНТЭРАКТЫЎНАЯ ГУЛЬНЯ</a:t>
            </a:r>
            <a:br>
              <a:rPr lang="en-US" dirty="0"/>
            </a:br>
            <a:br>
              <a:rPr lang="ru-RU" dirty="0"/>
            </a:br>
            <a:r>
              <a:rPr lang="ru-RU" sz="6000" b="1" i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«Знаўцы беларускай мовы»</a:t>
            </a:r>
            <a:endParaRPr lang="ru-RU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067944" y="3789040"/>
            <a:ext cx="4819406" cy="271464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lnSpc>
                <a:spcPct val="120000"/>
              </a:lnSpc>
              <a:buClr>
                <a:schemeClr val="accent2"/>
              </a:buClr>
              <a:buSzPct val="60000"/>
              <a:defRPr/>
            </a:pPr>
            <a:endParaRPr lang="ru-RU" sz="20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Пытанне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Белым пiша словы,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У школе ўсiм знаёмы.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Cябруе з чорнай дошкай,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Знiкае сам па-трошку.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«Загадкі»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1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    Крэйда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pic>
        <p:nvPicPr>
          <p:cNvPr id="4098" name="Picture 2" descr="Загадки на белорусском язы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45" y="4032284"/>
            <a:ext cx="2174750" cy="162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Пытанне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Корміць, корміць, а сама есці не просіць.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«Загадкі»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1400" b="1" dirty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2800" b="1" dirty="0">
                <a:solidFill>
                  <a:srgbClr val="C00000"/>
                </a:solidFill>
              </a:rPr>
              <a:t>         </a:t>
            </a:r>
            <a:r>
              <a:rPr lang="ru-RU" sz="3600" b="1" dirty="0">
                <a:solidFill>
                  <a:srgbClr val="C00000"/>
                </a:solidFill>
              </a:rPr>
              <a:t>Зямля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900" b="1" dirty="0">
                <a:solidFill>
                  <a:srgbClr val="C00000"/>
                </a:solidFill>
              </a:rPr>
              <a:t>  </a:t>
            </a: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765" y="4011225"/>
            <a:ext cx="2545821" cy="169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Пытанне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Беларускай ружай клічуць. Пчолкі кветкі ёй казычуць.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Як пялёсткі абляцелі - хутка і плады паспелі.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Толькі есці іх не варта. Лепей кінуць у гарбату.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Мноства розных вітамінаў назапасіла ...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«Загадкі»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9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0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>
                <a:solidFill>
                  <a:srgbClr val="C00000"/>
                </a:solidFill>
              </a:rPr>
              <a:t>       Шыпшына</a:t>
            </a:r>
            <a:endParaRPr kumimoji="0" lang="ru-RU" sz="3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82" y="4042312"/>
            <a:ext cx="2586723" cy="170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Пытанне</a:t>
            </a:r>
          </a:p>
          <a:p>
            <a:pPr marL="0" indent="0" algn="ctr">
              <a:buNone/>
              <a:tabLst>
                <a:tab pos="174625" algn="l"/>
              </a:tabLst>
            </a:pPr>
            <a:r>
              <a:rPr lang="ru-RU" dirty="0">
                <a:solidFill>
                  <a:srgbClr val="000099"/>
                </a:solidFill>
              </a:rPr>
              <a:t>Уздоўж </a:t>
            </a:r>
            <a:r>
              <a:rPr lang="ru-RU" dirty="0" err="1">
                <a:solidFill>
                  <a:srgbClr val="000099"/>
                </a:solidFill>
              </a:rPr>
              <a:t>дарог</a:t>
            </a:r>
            <a:r>
              <a:rPr lang="en-US" dirty="0">
                <a:solidFill>
                  <a:srgbClr val="000099"/>
                </a:solidFill>
              </a:rPr>
              <a:t>i </a:t>
            </a:r>
            <a:r>
              <a:rPr lang="ru-RU" dirty="0">
                <a:solidFill>
                  <a:srgbClr val="000099"/>
                </a:solidFill>
              </a:rPr>
              <a:t>стал</a:t>
            </a:r>
            <a:r>
              <a:rPr lang="en-US" dirty="0">
                <a:solidFill>
                  <a:srgbClr val="000099"/>
                </a:solidFill>
              </a:rPr>
              <a:t>i </a:t>
            </a:r>
            <a:r>
              <a:rPr lang="ru-RU" dirty="0">
                <a:solidFill>
                  <a:srgbClr val="000099"/>
                </a:solidFill>
              </a:rPr>
              <a:t>ў рад</a:t>
            </a:r>
          </a:p>
          <a:p>
            <a:pPr marL="0" indent="0" algn="ctr">
              <a:buNone/>
              <a:tabLst>
                <a:tab pos="174625" algn="l"/>
              </a:tabLst>
            </a:pPr>
            <a:r>
              <a:rPr lang="ru-RU" dirty="0">
                <a:solidFill>
                  <a:srgbClr val="000099"/>
                </a:solidFill>
              </a:rPr>
              <a:t>Сёстры, н</a:t>
            </a:r>
            <a:r>
              <a:rPr lang="en-US" dirty="0">
                <a:solidFill>
                  <a:srgbClr val="000099"/>
                </a:solidFill>
              </a:rPr>
              <a:t>i</a:t>
            </a:r>
            <a:r>
              <a:rPr lang="ru-RU" dirty="0">
                <a:solidFill>
                  <a:srgbClr val="000099"/>
                </a:solidFill>
              </a:rPr>
              <a:t>бы на парад.</a:t>
            </a:r>
          </a:p>
          <a:p>
            <a:pPr marL="0" indent="0" algn="ctr">
              <a:buNone/>
              <a:tabLst>
                <a:tab pos="174625" algn="l"/>
              </a:tabLst>
            </a:pPr>
            <a:r>
              <a:rPr lang="ru-RU" dirty="0">
                <a:solidFill>
                  <a:srgbClr val="000099"/>
                </a:solidFill>
              </a:rPr>
              <a:t>У </a:t>
            </a:r>
            <a:r>
              <a:rPr lang="ru-RU" dirty="0" err="1">
                <a:solidFill>
                  <a:srgbClr val="000099"/>
                </a:solidFill>
              </a:rPr>
              <a:t>спадн</a:t>
            </a:r>
            <a:r>
              <a:rPr lang="en-US" dirty="0">
                <a:solidFill>
                  <a:srgbClr val="000099"/>
                </a:solidFill>
              </a:rPr>
              <a:t>i</a:t>
            </a:r>
            <a:r>
              <a:rPr lang="ru-RU" dirty="0">
                <a:solidFill>
                  <a:srgbClr val="000099"/>
                </a:solidFill>
              </a:rPr>
              <a:t>чках белых, </a:t>
            </a:r>
            <a:r>
              <a:rPr lang="ru-RU" dirty="0" err="1">
                <a:solidFill>
                  <a:srgbClr val="000099"/>
                </a:solidFill>
              </a:rPr>
              <a:t>вузк</a:t>
            </a:r>
            <a:r>
              <a:rPr lang="en-US" dirty="0">
                <a:solidFill>
                  <a:srgbClr val="000099"/>
                </a:solidFill>
              </a:rPr>
              <a:t>i</a:t>
            </a:r>
            <a:r>
              <a:rPr lang="ru-RU" dirty="0">
                <a:solidFill>
                  <a:srgbClr val="000099"/>
                </a:solidFill>
              </a:rPr>
              <a:t>х,</a:t>
            </a:r>
          </a:p>
          <a:p>
            <a:pPr marL="0" indent="0" algn="ctr">
              <a:buNone/>
              <a:tabLst>
                <a:tab pos="174625" algn="l"/>
              </a:tabLst>
            </a:pPr>
            <a:r>
              <a:rPr lang="ru-RU" dirty="0">
                <a:solidFill>
                  <a:srgbClr val="000099"/>
                </a:solidFill>
              </a:rPr>
              <a:t>У зялёных пышных блузках</a:t>
            </a:r>
            <a:r>
              <a:rPr lang="en-US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«Загадкі»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endParaRPr lang="ru-RU" sz="1600" b="1" dirty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>
                <a:solidFill>
                  <a:srgbClr val="C00000"/>
                </a:solidFill>
              </a:rPr>
              <a:t>      Бярозкі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20" y="3933056"/>
            <a:ext cx="1364792" cy="181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Пытанне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dirty="0">
                <a:solidFill>
                  <a:srgbClr val="000099"/>
                </a:solidFill>
              </a:rPr>
              <a:t>Пазнаеш зблізку і здалёк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dirty="0">
                <a:solidFill>
                  <a:srgbClr val="000099"/>
                </a:solidFill>
              </a:rPr>
              <a:t>Яго на полі ўлетку.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dirty="0">
                <a:solidFill>
                  <a:srgbClr val="000099"/>
                </a:solidFill>
              </a:rPr>
              <a:t>На выгляд — сіні матылёк.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dirty="0">
                <a:solidFill>
                  <a:srgbClr val="000099"/>
                </a:solidFill>
              </a:rPr>
              <a:t>На самай справе — кветка. 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«Загадкі»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      Васілёк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56" y="3944424"/>
            <a:ext cx="1842030" cy="184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Пытанне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</a:rPr>
              <a:t>Разгадайце рэбус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«Рэбусы»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       Буквар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30" y="2049392"/>
            <a:ext cx="4334446" cy="131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40" y="4014670"/>
            <a:ext cx="1208991" cy="17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Пытанне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</a:rPr>
              <a:t>Разгадайце рэбус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«Рэбусы»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714612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   Дошка</a:t>
            </a:r>
            <a:endParaRPr lang="ru-RU" sz="3200" dirty="0"/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pic>
        <p:nvPicPr>
          <p:cNvPr id="15362" name="Picture 2" descr="http://1.bp.blogspot.com/-YiMFQNiVWLw/Vb5-HeMNxaI/AAAAAAAAQz4/lzOl0u27j_Y/s320/%25D0%25B4%25D0%25BE%25D1%2588%25D0%25BA%25D0%25B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2" y="2060848"/>
            <a:ext cx="30480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promincherkasy.ucoz.ru/84230_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30" y="4005064"/>
            <a:ext cx="3668788" cy="17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Пытанне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</a:rPr>
              <a:t>Разгадайце рэбус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«Рэбусы»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Верабей 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pic>
        <p:nvPicPr>
          <p:cNvPr id="16386" name="Picture 2" descr="http://1.bp.blogspot.com/-TIG3tJUtuAk/Vb52oqJmmKI/AAAAAAAAQzg/fmwORiJ9_O8/s400/%25D0%25B2%25D0%25B5%25D1%2580%25D0%25B0%25D0%25B1%25D0%25B5%25D0%25B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3810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thenews.kz/static/news/a/a/aaVCho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70699"/>
            <a:ext cx="2350076" cy="17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Пытанне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</a:rPr>
              <a:t>Разгадайце рэбус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«Рэбусы»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3200" b="1" dirty="0">
                <a:solidFill>
                  <a:srgbClr val="C00000"/>
                </a:solidFill>
              </a:rPr>
              <a:t>      Гарлачык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pic>
        <p:nvPicPr>
          <p:cNvPr id="17410" name="Picture 2" descr="http://2.bp.blogspot.com/-eJGG80t4nR0/U9kJGbeaLbI/AAAAAAAABhM/8eRMSg0o46s/s1600/%D0%B3%D0%B0%D1%80%D0%BB%D0%B0%D1%87%D1%8B%D0%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14" y="1988840"/>
            <a:ext cx="4110667" cy="153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getbg.net/upload/full/www.GetBg.net_Nature___Flowers_Plant_yellow_Potbelly_066910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82" y="4005064"/>
            <a:ext cx="2235198" cy="16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Пытанне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</a:rPr>
              <a:t>Разгадайце рэбус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«Рэбусы»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       Бяроза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857620" y="2063174"/>
            <a:ext cx="4607767" cy="1365825"/>
            <a:chOff x="0" y="0"/>
            <a:chExt cx="3686175" cy="89535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39" t="52736" r="29166" b="21038"/>
            <a:stretch/>
          </p:blipFill>
          <p:spPr bwMode="auto">
            <a:xfrm>
              <a:off x="0" y="19050"/>
              <a:ext cx="2781300" cy="876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4" t="52166" r="19712" b="21323"/>
            <a:stretch/>
          </p:blipFill>
          <p:spPr bwMode="auto">
            <a:xfrm>
              <a:off x="2781300" y="0"/>
              <a:ext cx="904875" cy="8858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2" descr="http://laminat26.ru/published/publicdata/MIHA2DB0/attachments/SC/images/poroda_dereva_birc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33" y="3843490"/>
            <a:ext cx="1442286" cy="199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04664"/>
            <a:ext cx="5857916" cy="8572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Інтэрактыўная гульня</a:t>
            </a:r>
            <a:br>
              <a:rPr lang="ru-RU" sz="3600" dirty="0"/>
            </a:br>
            <a:r>
              <a:rPr lang="ru-RU" sz="3600" b="1" i="1" dirty="0">
                <a:solidFill>
                  <a:srgbClr val="FF0000"/>
                </a:solidFill>
              </a:rPr>
              <a:t>«Знаўцы беларускай мовы»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643182"/>
            <a:ext cx="2000264" cy="57150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ЗАГАДКІ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357562"/>
            <a:ext cx="2000264" cy="57150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РЭБУСЫ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71942"/>
            <a:ext cx="2000264" cy="57150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МЕТАГРАМЫ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786322"/>
            <a:ext cx="2000264" cy="57150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ШАРАДЫ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8596" y="257174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596" y="1785926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596" y="328612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596" y="400050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8596" y="471488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8596" y="542926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</a:t>
            </a: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</a:t>
            </a: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71527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</a:t>
            </a:r>
          </a:p>
        </p:txBody>
      </p:sp>
      <p:sp>
        <p:nvSpPr>
          <p:cNvPr id="72" name="Прямоугольник с двумя скругленными противолежащими углами 71"/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3" name="Прямоугольник с двумя скругленными противолежащими углами 72"/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4" name="Прямоугольник с двумя скругленными противолежащими углами 73"/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6" name="Прямоугольник с двумя скругленными противолежащими углами 75"/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7" name="Прямоугольник с двумя скругленными противолежащими углами 76"/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9" name="Прямоугольник с двумя скругленными противолежащими углами 78"/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1" name="Прямоугольник с двумя скругленными противолежащими углами 80"/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2" name="Прямоугольник с двумя скругленными противолежащими углами 81"/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3" name="Прямоугольник с двумя скругленными противолежащими углами 82"/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4" name="Прямоугольник с двумя скругленными противолежащими углами 83"/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5" name="Прямоугольник с двумя скругленными противолежащими углами 84"/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6" name="Прямоугольник с двумя скругленными противолежащими углами 85"/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7" name="Прямоугольник с двумя скругленными противолежащими углами 86"/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8" name="Прямоугольник с двумя скругленными противолежащими углами 87"/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9" name="Прямоугольник с двумя скругленными противолежащими углами 88"/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03" name="Прямоугольник с двумя скругленными противолежащими углами 102">
            <a:hlinkClick r:id="rId2" action="ppaction://hlinksldjump"/>
          </p:cNvPr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04" name="Прямоугольник с двумя скругленными противолежащими углами 103">
            <a:hlinkClick r:id="rId3" action="ppaction://hlinksldjump"/>
          </p:cNvPr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05" name="Прямоугольник с двумя скругленными противолежащими углами 104">
            <a:hlinkClick r:id="rId4" action="ppaction://hlinksldjump"/>
          </p:cNvPr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06" name="Прямоугольник с двумя скругленными противолежащими углами 105">
            <a:hlinkClick r:id="rId5" action="ppaction://hlinksldjump"/>
          </p:cNvPr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07" name="Прямоугольник с двумя скругленными противолежащими углами 106">
            <a:hlinkClick r:id="rId6" action="ppaction://hlinksldjump"/>
          </p:cNvPr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  <p:sp>
        <p:nvSpPr>
          <p:cNvPr id="108" name="Прямоугольник с двумя скругленными противолежащими углами 107">
            <a:hlinkClick r:id="rId7" action="ppaction://hlinksldjump"/>
          </p:cNvPr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</a:t>
            </a:r>
          </a:p>
        </p:txBody>
      </p:sp>
      <p:sp>
        <p:nvSpPr>
          <p:cNvPr id="109" name="Прямоугольник с двумя скругленными противолежащими углами 108">
            <a:hlinkClick r:id="rId8" action="ppaction://hlinksldjump"/>
          </p:cNvPr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10" name="Прямоугольник с двумя скругленными противолежащими углами 109">
            <a:hlinkClick r:id="rId9" action="ppaction://hlinksldjump"/>
          </p:cNvPr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11" name="Прямоугольник с двумя скругленными противолежащими углами 110">
            <a:hlinkClick r:id="rId10" action="ppaction://hlinksldjump"/>
          </p:cNvPr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12" name="Прямоугольник с двумя скругленными противолежащими углами 111">
            <a:hlinkClick r:id="rId11" action="ppaction://hlinksldjump"/>
          </p:cNvPr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13" name="Прямоугольник с двумя скругленными противолежащими углами 112">
            <a:hlinkClick r:id="rId12" action="ppaction://hlinksldjump"/>
          </p:cNvPr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  <p:sp>
        <p:nvSpPr>
          <p:cNvPr id="114" name="Прямоугольник с двумя скругленными противолежащими углами 113">
            <a:hlinkClick r:id="rId13" action="ppaction://hlinksldjump"/>
          </p:cNvPr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</a:t>
            </a:r>
          </a:p>
        </p:txBody>
      </p:sp>
      <p:sp>
        <p:nvSpPr>
          <p:cNvPr id="115" name="Прямоугольник с двумя скругленными противолежащими углами 114">
            <a:hlinkClick r:id="rId14" action="ppaction://hlinksldjump"/>
          </p:cNvPr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16" name="Прямоугольник с двумя скругленными противолежащими углами 115">
            <a:hlinkClick r:id="rId15" action="ppaction://hlinksldjump"/>
          </p:cNvPr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17" name="Прямоугольник с двумя скругленными противолежащими углами 116">
            <a:hlinkClick r:id="rId16" action="ppaction://hlinksldjump"/>
          </p:cNvPr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18" name="Прямоугольник с двумя скругленными противолежащими углами 117">
            <a:hlinkClick r:id="rId17" action="ppaction://hlinksldjump"/>
          </p:cNvPr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19" name="Прямоугольник с двумя скругленными противолежащими углами 118">
            <a:hlinkClick r:id="rId18" action="ppaction://hlinksldjump"/>
          </p:cNvPr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  <p:sp>
        <p:nvSpPr>
          <p:cNvPr id="120" name="Прямоугольник с двумя скругленными противолежащими углами 119">
            <a:hlinkClick r:id="rId19" action="ppaction://hlinksldjump"/>
          </p:cNvPr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</a:t>
            </a:r>
          </a:p>
        </p:txBody>
      </p:sp>
      <p:sp>
        <p:nvSpPr>
          <p:cNvPr id="121" name="Прямоугольник с двумя скругленными противолежащими углами 120">
            <a:hlinkClick r:id="rId20" action="ppaction://hlinksldjump"/>
          </p:cNvPr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22" name="Прямоугольник с двумя скругленными противолежащими углами 121">
            <a:hlinkClick r:id="rId21" action="ppaction://hlinksldjump"/>
          </p:cNvPr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23" name="Прямоугольник с двумя скругленными противолежащими углами 122">
            <a:hlinkClick r:id="rId22" action="ppaction://hlinksldjump"/>
          </p:cNvPr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24" name="Прямоугольник с двумя скругленными противолежащими углами 123">
            <a:hlinkClick r:id="rId23" action="ppaction://hlinksldjump"/>
          </p:cNvPr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25" name="Прямоугольник с двумя скругленными противолежащими углами 124">
            <a:hlinkClick r:id="rId24" action="ppaction://hlinksldjump"/>
          </p:cNvPr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  <p:sp>
        <p:nvSpPr>
          <p:cNvPr id="126" name="Прямоугольник с двумя скругленными противолежащими углами 125">
            <a:hlinkClick r:id="rId25" action="ppaction://hlinksldjump"/>
          </p:cNvPr>
          <p:cNvSpPr/>
          <p:nvPr/>
        </p:nvSpPr>
        <p:spPr>
          <a:xfrm>
            <a:off x="771527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</a:t>
            </a:r>
          </a:p>
        </p:txBody>
      </p:sp>
      <p:sp>
        <p:nvSpPr>
          <p:cNvPr id="127" name="Прямоугольник с двумя скругленными противолежащими углами 126">
            <a:hlinkClick r:id="" action="ppaction://hlinkshowjump?jump=lastslide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Выхад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5887217"/>
            <a:ext cx="9144000" cy="1440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Пытанне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</a:rPr>
              <a:t>Разгадайце рэбус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«Рэбусы»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   Рамонак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</a:t>
            </a:r>
          </a:p>
        </p:txBody>
      </p:sp>
      <p:pic>
        <p:nvPicPr>
          <p:cNvPr id="3074" name="Picture 2" descr="http://1.bp.blogspot.com/-vH-WRzBeQgs/U9kKMDF46LI/AAAAAAAABh8/C2XhL_as3QU/s1600/%D1%80%D0%B0%D0%BC%D0%BE%D0%BD%D0%B0%D0%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15" y="1991192"/>
            <a:ext cx="3477927" cy="150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1.com/images/clip5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967065"/>
            <a:ext cx="2668749" cy="178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>
                <a:solidFill>
                  <a:srgbClr val="FF0000"/>
                </a:solidFill>
              </a:rPr>
              <a:t>Пытанне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Сталіца роднай Беларусі,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Але адразу назавуся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Палескім горадам табе,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Калі заменіш </a:t>
            </a:r>
            <a:r>
              <a:rPr lang="ru-RU" sz="2800" b="1" dirty="0">
                <a:solidFill>
                  <a:srgbClr val="000099"/>
                </a:solidFill>
              </a:rPr>
              <a:t>М</a:t>
            </a:r>
            <a:r>
              <a:rPr lang="ru-RU" sz="2800" dirty="0">
                <a:solidFill>
                  <a:srgbClr val="000099"/>
                </a:solidFill>
              </a:rPr>
              <a:t> на </a:t>
            </a:r>
            <a:r>
              <a:rPr lang="ru-RU" sz="2800" b="1" dirty="0">
                <a:solidFill>
                  <a:srgbClr val="000099"/>
                </a:solidFill>
              </a:rPr>
              <a:t>П</a:t>
            </a:r>
            <a:r>
              <a:rPr lang="ru-RU" sz="2800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«Метаграмы»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tabLst/>
              <a:defRPr/>
            </a:pPr>
            <a:r>
              <a:rPr kumimoji="0" lang="ru-RU" sz="29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Мінск   –   Пінск</a:t>
            </a:r>
            <a:endParaRPr lang="ru-RU" sz="29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pic>
        <p:nvPicPr>
          <p:cNvPr id="4098" name="Picture 2" descr="http://vcs4.vseti.by/u782442/1328091/x_29606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17" y="4437197"/>
            <a:ext cx="1728192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oadplanet.ru/img/reports/844/img/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3"/>
          <a:stretch/>
        </p:blipFill>
        <p:spPr bwMode="auto">
          <a:xfrm>
            <a:off x="6068101" y="4447217"/>
            <a:ext cx="1861485" cy="127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>
                <a:solidFill>
                  <a:srgbClr val="FF0000"/>
                </a:solidFill>
              </a:rPr>
              <a:t>Пытанне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Зірніце ўважліва наўкола: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Якая хатняя жывёла,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Як толькі </a:t>
            </a:r>
            <a:r>
              <a:rPr lang="ru-RU" b="1" dirty="0">
                <a:solidFill>
                  <a:srgbClr val="000099"/>
                </a:solidFill>
              </a:rPr>
              <a:t>К</a:t>
            </a:r>
            <a:r>
              <a:rPr lang="ru-RU" dirty="0">
                <a:solidFill>
                  <a:srgbClr val="000099"/>
                </a:solidFill>
              </a:rPr>
              <a:t> на </a:t>
            </a:r>
            <a:r>
              <a:rPr lang="ru-RU" b="1" dirty="0">
                <a:solidFill>
                  <a:srgbClr val="000099"/>
                </a:solidFill>
              </a:rPr>
              <a:t>Б</a:t>
            </a:r>
            <a:r>
              <a:rPr lang="ru-RU" dirty="0">
                <a:solidFill>
                  <a:srgbClr val="000099"/>
                </a:solidFill>
              </a:rPr>
              <a:t> змяніць,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Абуткам цёплым можа быць.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«Метаграмы»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 algn="ctr">
              <a:spcBef>
                <a:spcPts val="700"/>
              </a:spcBef>
              <a:buClr>
                <a:srgbClr val="000099"/>
              </a:buClr>
              <a:buSzPct val="60000"/>
              <a:defRPr/>
            </a:pPr>
            <a:r>
              <a:rPr lang="ru-RU" sz="2900" b="1" dirty="0">
                <a:solidFill>
                  <a:srgbClr val="FF0000"/>
                </a:solidFill>
              </a:rPr>
              <a:t>Кот      -      бот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pic>
        <p:nvPicPr>
          <p:cNvPr id="5122" name="Picture 2" descr="http://www.bankoboev.ru/images/NDIxMzg0/Bankoboev.Ru_kotenok_prileg_na_lap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2039014" cy="127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ecathlon.fr/media/828/8285905/big_800PX_mediacom_738115_201309161734301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25" y="4265841"/>
            <a:ext cx="1474847" cy="14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>
                <a:solidFill>
                  <a:srgbClr val="FF0000"/>
                </a:solidFill>
              </a:rPr>
              <a:t>Пытанне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Я нагадваю палатку.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99"/>
                </a:solidFill>
              </a:rPr>
              <a:t>Ш</a:t>
            </a:r>
            <a:r>
              <a:rPr lang="ru-RU" sz="2800" dirty="0">
                <a:solidFill>
                  <a:srgbClr val="000099"/>
                </a:solidFill>
              </a:rPr>
              <a:t> на </a:t>
            </a:r>
            <a:r>
              <a:rPr lang="ru-RU" sz="2800" b="1" dirty="0">
                <a:solidFill>
                  <a:srgbClr val="000099"/>
                </a:solidFill>
              </a:rPr>
              <a:t>Т</a:t>
            </a:r>
            <a:r>
              <a:rPr lang="ru-RU" sz="2800" dirty="0">
                <a:solidFill>
                  <a:srgbClr val="000099"/>
                </a:solidFill>
              </a:rPr>
              <a:t> змяні ў пачатку - 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І пабачыш: тут жа стану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Легендарным партызанам.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«Метаграмы»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 algn="ctr">
              <a:spcBef>
                <a:spcPts val="700"/>
              </a:spcBef>
              <a:buClr>
                <a:srgbClr val="000099"/>
              </a:buClr>
              <a:buSzPct val="60000"/>
              <a:defRPr/>
            </a:pPr>
            <a:r>
              <a:rPr lang="ru-RU" sz="2900" b="1" dirty="0">
                <a:solidFill>
                  <a:srgbClr val="FF0000"/>
                </a:solidFill>
              </a:rPr>
              <a:t>Шалаш    -    Талаш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pic>
        <p:nvPicPr>
          <p:cNvPr id="6146" name="Picture 2" descr="http://zhyvoi.ru/uploads/posts/2015-04/1428820011_shalash-v-le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94753"/>
            <a:ext cx="2133278" cy="141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elaemvmeste.by/wp-content/uploads/2014/11/YAkub-Kolas-i-Ded-Talas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437" b="16843"/>
          <a:stretch/>
        </p:blipFill>
        <p:spPr bwMode="auto">
          <a:xfrm>
            <a:off x="6148170" y="4365104"/>
            <a:ext cx="1520174" cy="146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>
                <a:solidFill>
                  <a:srgbClr val="FF0000"/>
                </a:solidFill>
              </a:rPr>
              <a:t>Пытанне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Я маю сцены і вуглы,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be-BY" dirty="0">
                <a:solidFill>
                  <a:srgbClr val="000099"/>
                </a:solidFill>
              </a:rPr>
              <a:t>Жыллём тваім з’яўляюся.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be-BY" dirty="0">
                <a:solidFill>
                  <a:srgbClr val="000099"/>
                </a:solidFill>
              </a:rPr>
              <a:t>А калі </a:t>
            </a:r>
            <a:r>
              <a:rPr lang="be-BY" b="1" dirty="0">
                <a:solidFill>
                  <a:srgbClr val="000099"/>
                </a:solidFill>
              </a:rPr>
              <a:t>О</a:t>
            </a:r>
            <a:r>
              <a:rPr lang="be-BY" dirty="0">
                <a:solidFill>
                  <a:srgbClr val="000099"/>
                </a:solidFill>
              </a:rPr>
              <a:t> змяніць на </a:t>
            </a:r>
            <a:r>
              <a:rPr lang="be-BY" b="1" dirty="0">
                <a:solidFill>
                  <a:srgbClr val="000099"/>
                </a:solidFill>
              </a:rPr>
              <a:t>Ы</a:t>
            </a:r>
            <a:r>
              <a:rPr lang="be-BY" dirty="0">
                <a:solidFill>
                  <a:srgbClr val="000099"/>
                </a:solidFill>
              </a:rPr>
              <a:t>,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be-BY" dirty="0">
                <a:solidFill>
                  <a:srgbClr val="000099"/>
                </a:solidFill>
              </a:rPr>
              <a:t>То ў гору я ўзнімаюся.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«Метаграмы»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 algn="ctr">
              <a:spcBef>
                <a:spcPts val="700"/>
              </a:spcBef>
              <a:buClr>
                <a:srgbClr val="000099"/>
              </a:buClr>
              <a:buSzPct val="60000"/>
              <a:defRPr/>
            </a:pPr>
            <a:r>
              <a:rPr lang="ru-RU" sz="2900" b="1" dirty="0">
                <a:solidFill>
                  <a:srgbClr val="FF0000"/>
                </a:solidFill>
              </a:rPr>
              <a:t>Дом    -    дым</a:t>
            </a:r>
            <a:endParaRPr kumimoji="0" lang="ru-RU" sz="29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pic>
        <p:nvPicPr>
          <p:cNvPr id="7170" name="Picture 2" descr="http://dom-novo.com/i/doma-brus-proekt/24-proekt-doma-bru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65104"/>
            <a:ext cx="1783921" cy="14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aanvi.ru/img/snejniy_bars/snejniy_bars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 bwMode="auto">
          <a:xfrm>
            <a:off x="6007898" y="4365104"/>
            <a:ext cx="2257493" cy="14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>
                <a:solidFill>
                  <a:srgbClr val="FF0000"/>
                </a:solidFill>
              </a:rPr>
              <a:t>Пытанне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А я ў кватэры кожнай ёсць,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Жыхар я ста́лы, а не госць.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Як </a:t>
            </a:r>
            <a:r>
              <a:rPr lang="ru-RU" sz="2800" b="1" dirty="0">
                <a:solidFill>
                  <a:srgbClr val="000099"/>
                </a:solidFill>
              </a:rPr>
              <a:t>Г</a:t>
            </a:r>
            <a:r>
              <a:rPr lang="ru-RU" sz="2800" dirty="0">
                <a:solidFill>
                  <a:srgbClr val="000099"/>
                </a:solidFill>
              </a:rPr>
              <a:t> заместа </a:t>
            </a:r>
            <a:r>
              <a:rPr lang="ru-RU" sz="2800" b="1" dirty="0">
                <a:solidFill>
                  <a:srgbClr val="000099"/>
                </a:solidFill>
              </a:rPr>
              <a:t>Л</a:t>
            </a:r>
            <a:r>
              <a:rPr lang="ru-RU" sz="2800" dirty="0">
                <a:solidFill>
                  <a:srgbClr val="000099"/>
                </a:solidFill>
              </a:rPr>
              <a:t> сказаць – 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На лузе буду я стаяць.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«Метаграмы»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786190"/>
            <a:ext cx="5959616" cy="207170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 algn="ctr">
              <a:buClr>
                <a:srgbClr val="000099"/>
              </a:buClr>
              <a:buSzPct val="60000"/>
              <a:defRPr/>
            </a:pPr>
            <a:r>
              <a:rPr lang="ru-RU" sz="2900" b="1" dirty="0">
                <a:solidFill>
                  <a:srgbClr val="FF0000"/>
                </a:solidFill>
              </a:rPr>
              <a:t>Стол      -      стог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  <p:pic>
        <p:nvPicPr>
          <p:cNvPr id="8194" name="Picture 2" descr="http://www.2-999-999.ru/files/file/item/F6979AAC87334B509ED5CA18847D1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2205545" cy="15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dagestan.m.kavkaz-uzel.ru/system/attachments/0004/9204/DSCN9512_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99476"/>
            <a:ext cx="2142406" cy="160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>
                <a:solidFill>
                  <a:srgbClr val="FF0000"/>
                </a:solidFill>
              </a:rPr>
              <a:t>Пытанне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У моры з </a:t>
            </a:r>
            <a:r>
              <a:rPr lang="ru-RU" b="1" dirty="0">
                <a:solidFill>
                  <a:srgbClr val="000099"/>
                </a:solidFill>
              </a:rPr>
              <a:t>С</a:t>
            </a:r>
            <a:r>
              <a:rPr lang="ru-RU" dirty="0">
                <a:solidFill>
                  <a:srgbClr val="000099"/>
                </a:solidFill>
              </a:rPr>
              <a:t> мяне шукаюць,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Затым са смакам спажываюць.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Змяніце </a:t>
            </a:r>
            <a:r>
              <a:rPr lang="ru-RU" b="1" dirty="0">
                <a:solidFill>
                  <a:srgbClr val="000099"/>
                </a:solidFill>
              </a:rPr>
              <a:t>С </a:t>
            </a:r>
            <a:r>
              <a:rPr lang="ru-RU" dirty="0">
                <a:solidFill>
                  <a:srgbClr val="000099"/>
                </a:solidFill>
              </a:rPr>
              <a:t>на </a:t>
            </a:r>
            <a:r>
              <a:rPr lang="ru-RU" b="1" dirty="0">
                <a:solidFill>
                  <a:srgbClr val="000099"/>
                </a:solidFill>
              </a:rPr>
              <a:t>Г</a:t>
            </a:r>
            <a:r>
              <a:rPr lang="ru-RU" dirty="0">
                <a:solidFill>
                  <a:srgbClr val="000099"/>
                </a:solidFill>
              </a:rPr>
              <a:t> у мяне – </a:t>
            </a:r>
          </a:p>
          <a:p>
            <a:pPr marL="0" indent="623888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І я павісну на акне.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«Метаграмы»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 algn="ctr">
              <a:spcBef>
                <a:spcPts val="700"/>
              </a:spcBef>
              <a:buClr>
                <a:srgbClr val="000099"/>
              </a:buClr>
              <a:buSzPct val="60000"/>
              <a:defRPr/>
            </a:pPr>
            <a:r>
              <a:rPr lang="ru-RU" sz="2900" b="1" dirty="0">
                <a:solidFill>
                  <a:srgbClr val="FF0000"/>
                </a:solidFill>
              </a:rPr>
              <a:t>Сардзіна    –    гардзіна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</a:t>
            </a:r>
          </a:p>
        </p:txBody>
      </p:sp>
      <p:pic>
        <p:nvPicPr>
          <p:cNvPr id="9218" name="Picture 2" descr="http://i051.radikal.ru/0905/ec/945a9a593cb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500" y="4572008"/>
            <a:ext cx="2043421" cy="78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magazinov.net/_files/2/3/23423fdr46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6"/>
          <a:stretch/>
        </p:blipFill>
        <p:spPr bwMode="auto">
          <a:xfrm>
            <a:off x="6156176" y="4470811"/>
            <a:ext cx="1296144" cy="12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600" i="1" dirty="0">
                <a:solidFill>
                  <a:srgbClr val="FF0000"/>
                </a:solidFill>
              </a:rPr>
              <a:t>Пытанне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Тут першая – з’ява прыроды,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Што дрэвы ламае, гудзе.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Другая ж – інакшай пароды: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Расліна ў спакойнай вадзе.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А разам скласці –  дзіўна аж: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З цудоўнай казкі персанаж.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>
              <a:solidFill>
                <a:srgbClr val="000099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dirty="0">
              <a:solidFill>
                <a:srgbClr val="000099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«Шарады»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11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ru-RU" sz="3200" b="1" dirty="0">
                <a:solidFill>
                  <a:srgbClr val="C00000"/>
                </a:solidFill>
              </a:rPr>
              <a:t>Бура + ціна =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3200" b="1" dirty="0">
                <a:solidFill>
                  <a:srgbClr val="C00000"/>
                </a:solidFill>
              </a:rPr>
              <a:t>          Бураціна</a:t>
            </a:r>
            <a:r>
              <a:rPr kumimoji="0" lang="ru-RU" sz="29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726" y="3986662"/>
            <a:ext cx="1132427" cy="17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>
                <a:solidFill>
                  <a:srgbClr val="FF0000"/>
                </a:solidFill>
              </a:rPr>
              <a:t>Пытанне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Паверхневую частку дрэва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Ты напішы, мой дружа, злева.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А справа – месца дапішы,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Дзе любяць плаваць малышы.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Цяпер чытай усё з паперкі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І ўбачыш цвёрдыя цукеркі.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000099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«Шарады»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800" b="1" dirty="0">
              <a:solidFill>
                <a:srgbClr val="C00000"/>
              </a:solidFill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 Кара + мель =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    карамель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15714" r="11117" b="12008"/>
          <a:stretch/>
        </p:blipFill>
        <p:spPr bwMode="auto">
          <a:xfrm>
            <a:off x="5675893" y="4044456"/>
            <a:ext cx="2510813" cy="162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>
                <a:solidFill>
                  <a:srgbClr val="FF0000"/>
                </a:solidFill>
              </a:rPr>
              <a:t>Пытанне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>
                <a:solidFill>
                  <a:srgbClr val="000099"/>
                </a:solidFill>
              </a:rPr>
              <a:t>Персанаж у казцы пашукай,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e-BY" sz="3000" dirty="0">
                <a:solidFill>
                  <a:srgbClr val="000099"/>
                </a:solidFill>
              </a:rPr>
              <a:t>Прыназоўнік да яго дадай,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e-BY" sz="3000" dirty="0">
                <a:solidFill>
                  <a:srgbClr val="000099"/>
                </a:solidFill>
              </a:rPr>
              <a:t>У радку пяць літар прачытай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e-BY" sz="3000" dirty="0">
                <a:solidFill>
                  <a:srgbClr val="000099"/>
                </a:solidFill>
              </a:rPr>
              <a:t>Што расце ў лесе, адгадай.</a:t>
            </a:r>
            <a:endParaRPr lang="ru-RU" sz="30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«Шарады»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1100" b="1" dirty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  Яга + да =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     ягада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022436"/>
            <a:ext cx="2208287" cy="16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i="1" dirty="0">
                <a:solidFill>
                  <a:srgbClr val="FF0000"/>
                </a:solidFill>
              </a:rPr>
              <a:t>Пытанне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0099"/>
                </a:solidFill>
                <a:ea typeface="Times New Roman"/>
                <a:cs typeface="Times New Roman"/>
              </a:rPr>
              <a:t>Хто з’яўляецца </a:t>
            </a:r>
            <a:endParaRPr lang="ru-RU" sz="12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0099"/>
                </a:solidFill>
                <a:ea typeface="Times New Roman"/>
                <a:cs typeface="Times New Roman"/>
              </a:rPr>
              <a:t>беларускім першадрукаром?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buNone/>
            </a:pPr>
            <a:endParaRPr lang="ru-RU" i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«Гэта цікава»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indent="-320040">
              <a:spcAft>
                <a:spcPts val="0"/>
              </a:spcAft>
            </a:pPr>
            <a:endParaRPr lang="ru-RU" b="1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320040" indent="-320040"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/>
                <a:cs typeface="Times New Roman"/>
              </a:rPr>
              <a:t>       Францыск</a:t>
            </a:r>
            <a:endParaRPr lang="ru-RU" sz="1200" dirty="0">
              <a:latin typeface="Times New Roman"/>
              <a:ea typeface="Times New Roman"/>
            </a:endParaRPr>
          </a:p>
          <a:p>
            <a:pPr marL="320040" indent="-320040">
              <a:spcAft>
                <a:spcPts val="0"/>
              </a:spcAft>
            </a:pPr>
            <a:r>
              <a:rPr lang="be-BY" sz="3200" b="1" dirty="0">
                <a:solidFill>
                  <a:srgbClr val="C00000"/>
                </a:solidFill>
                <a:ea typeface="Times New Roman"/>
                <a:cs typeface="Times New Roman"/>
              </a:rPr>
              <a:t>         Скарына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6031233"/>
            <a:ext cx="9144000" cy="1440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http://www.s.gorod214.by/s/106/section/newsInText/upload/images/news/intext/55d/dbbba48542/f3ac3919e48f77ff67aa6d1afb8f930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37" y="4008447"/>
            <a:ext cx="1626235" cy="16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>
                <a:solidFill>
                  <a:srgbClr val="FF0000"/>
                </a:solidFill>
              </a:rPr>
              <a:t>Пытанне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Першы склад бывае часткай плота.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e-BY" sz="2800" dirty="0">
                <a:solidFill>
                  <a:srgbClr val="000099"/>
                </a:solidFill>
              </a:rPr>
              <a:t>Склад другі – высокі клас пілота.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e-BY" sz="2800" dirty="0">
                <a:solidFill>
                  <a:srgbClr val="000099"/>
                </a:solidFill>
              </a:rPr>
              <a:t>Цалкам – пашукаць у полі трэба: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e-BY" sz="2800" dirty="0">
                <a:solidFill>
                  <a:srgbClr val="000099"/>
                </a:solidFill>
              </a:rPr>
              <a:t>Ён расліна і аснова хлеба.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«Шарады»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   Кол + ас =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be-BY" sz="3200" b="1" dirty="0">
                <a:solidFill>
                  <a:srgbClr val="C00000"/>
                </a:solidFill>
              </a:rPr>
              <a:t>        колас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11" y="4015858"/>
            <a:ext cx="1263161" cy="168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>
                <a:solidFill>
                  <a:srgbClr val="FF0000"/>
                </a:solidFill>
              </a:rPr>
              <a:t>Пытанне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Слова першае – спрадвек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e-BY" dirty="0">
                <a:solidFill>
                  <a:srgbClr val="000099"/>
                </a:solidFill>
              </a:rPr>
              <a:t>Ён бяспраўны чалавек.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e-BY" sz="3200" dirty="0">
                <a:solidFill>
                  <a:srgbClr val="000099"/>
                </a:solidFill>
              </a:rPr>
              <a:t>Да яго дадаць захочам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e-BY" dirty="0">
                <a:solidFill>
                  <a:srgbClr val="000099"/>
                </a:solidFill>
              </a:rPr>
              <a:t>Слова з іменем жаночым.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e-BY" dirty="0">
                <a:solidFill>
                  <a:srgbClr val="000099"/>
                </a:solidFill>
              </a:rPr>
              <a:t>Суму ты назваць гатоў: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e-BY" sz="3200" dirty="0">
                <a:solidFill>
                  <a:srgbClr val="000099"/>
                </a:solidFill>
              </a:rPr>
              <a:t>Дрэва з гронкамі пладоў?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«Шарады»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Раб + Іна =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be-BY" sz="3200" b="1" dirty="0">
                <a:solidFill>
                  <a:srgbClr val="C00000"/>
                </a:solidFill>
              </a:rPr>
              <a:t>     рабіна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92" y="4034033"/>
            <a:ext cx="2392567" cy="164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>
                <a:solidFill>
                  <a:srgbClr val="FF0000"/>
                </a:solidFill>
              </a:rPr>
              <a:t>Пытанне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Слова «тата» ў рускай мове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e-BY" dirty="0">
                <a:solidFill>
                  <a:srgbClr val="000099"/>
                </a:solidFill>
              </a:rPr>
              <a:t>Назавіце ў першым слове.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e-BY" sz="3200" dirty="0">
                <a:solidFill>
                  <a:srgbClr val="000099"/>
                </a:solidFill>
              </a:rPr>
              <a:t>А ў другім – вы прыгадалі?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e-BY" dirty="0">
                <a:solidFill>
                  <a:srgbClr val="000099"/>
                </a:solidFill>
              </a:rPr>
              <a:t>Войска гэтак называлі.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e-BY" sz="3200" dirty="0">
                <a:solidFill>
                  <a:srgbClr val="000099"/>
                </a:solidFill>
              </a:rPr>
              <a:t>Словы склалі за хвіліну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e-BY" dirty="0">
                <a:solidFill>
                  <a:srgbClr val="000099"/>
                </a:solidFill>
              </a:rPr>
              <a:t>Атрымаеце расліну.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«Шарады»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261938" lvl="0">
              <a:buClr>
                <a:schemeClr val="accent2"/>
              </a:buClr>
              <a:buSzPct val="60000"/>
              <a:defRPr/>
            </a:pPr>
            <a:endParaRPr lang="ru-RU" sz="800" b="1" dirty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endParaRPr lang="ru-RU" sz="800" b="1" dirty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Папа + раць =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be-BY" sz="3200" b="1" dirty="0">
                <a:solidFill>
                  <a:srgbClr val="C00000"/>
                </a:solidFill>
              </a:rPr>
              <a:t>   папараць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142" y="4021831"/>
            <a:ext cx="2216234" cy="17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>
                <a:solidFill>
                  <a:srgbClr val="FF0000"/>
                </a:solidFill>
              </a:rPr>
              <a:t>Пытанне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Калі адзначаецца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Міжнародны дзень роднай мовы?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«Гэта цікава»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2800" b="1" dirty="0">
              <a:solidFill>
                <a:srgbClr val="C00000"/>
              </a:solidFill>
            </a:endParaRPr>
          </a:p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21 лютага </a:t>
            </a:r>
            <a:r>
              <a:rPr lang="ru-RU" sz="2400" dirty="0"/>
              <a:t> 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i="1" dirty="0">
                <a:solidFill>
                  <a:srgbClr val="FF0000"/>
                </a:solidFill>
              </a:rPr>
              <a:t>Пытанне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У якім горадзе знаходзіцца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помнік літары «Ў»?</a:t>
            </a:r>
          </a:p>
          <a:p>
            <a:pPr>
              <a:spcBef>
                <a:spcPts val="0"/>
              </a:spcBef>
              <a:buNone/>
            </a:pP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«Гэта цікава»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    г.Полацк</a:t>
            </a:r>
            <a:endParaRPr lang="ru-RU" sz="9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23" y="4093094"/>
            <a:ext cx="2286363" cy="152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>
                <a:solidFill>
                  <a:srgbClr val="FF0000"/>
                </a:solidFill>
              </a:rPr>
              <a:t>Пытанне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У гонар якой беларускай літара названы беларускі музычны гурт? </a:t>
            </a:r>
          </a:p>
          <a:p>
            <a:pPr>
              <a:spcBef>
                <a:spcPts val="0"/>
              </a:spcBef>
              <a:buNone/>
            </a:pP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«Гэта цікава»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 algn="ctr"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У гонар літары «Ў»</a:t>
            </a:r>
          </a:p>
          <a:p>
            <a:pPr marL="320040" lvl="0" indent="-320040" algn="ctr"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be-BY" sz="3200" b="1" dirty="0">
                <a:solidFill>
                  <a:srgbClr val="C00000"/>
                </a:solidFill>
              </a:rPr>
              <a:t>Гурт «У нескладовае»</a:t>
            </a: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71451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>
                <a:solidFill>
                  <a:srgbClr val="FF0000"/>
                </a:solidFill>
              </a:rPr>
              <a:t>Пытанне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be-BY" sz="3000" dirty="0">
                <a:solidFill>
                  <a:srgbClr val="000099"/>
                </a:solidFill>
              </a:rPr>
              <a:t>Калі адзначаецца Еўрапейскі дзень моў?</a:t>
            </a:r>
            <a:endParaRPr lang="ru-RU" sz="3000" dirty="0">
              <a:solidFill>
                <a:srgbClr val="000099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«Гэта цікава»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 algn="ctr"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800" b="1" dirty="0">
              <a:solidFill>
                <a:srgbClr val="C00000"/>
              </a:solidFill>
            </a:endParaRPr>
          </a:p>
          <a:p>
            <a:pPr marL="320040" lvl="0" indent="-320040" algn="ctr"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26 верасня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i="1" dirty="0">
                <a:solidFill>
                  <a:srgbClr val="FF0000"/>
                </a:solidFill>
              </a:rPr>
              <a:t>Пытанне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Калі ўступіў у дзеянне Закон Рэспублікі Беларусь № 430-З «Аб правілах беларускай арфаграфіі і пунктуацыі»?</a:t>
            </a:r>
          </a:p>
          <a:p>
            <a:pPr>
              <a:spcBef>
                <a:spcPts val="0"/>
              </a:spcBef>
              <a:buNone/>
            </a:pP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 algn="ctr">
              <a:buClr>
                <a:srgbClr val="C0504D"/>
              </a:buClr>
              <a:buSzPct val="60000"/>
              <a:defRPr/>
            </a:pPr>
            <a:endParaRPr lang="ru-RU" sz="900" b="1" dirty="0">
              <a:solidFill>
                <a:srgbClr val="C00000"/>
              </a:solidFill>
            </a:endParaRPr>
          </a:p>
          <a:p>
            <a:pPr marL="320040" lvl="0" indent="-320040" algn="ctr">
              <a:buClr>
                <a:srgbClr val="C0504D"/>
              </a:buClr>
              <a:buSzPct val="60000"/>
              <a:defRPr/>
            </a:pPr>
            <a:endParaRPr lang="be-BY" sz="2000" b="1" dirty="0">
              <a:solidFill>
                <a:srgbClr val="C00000"/>
              </a:solidFill>
            </a:endParaRPr>
          </a:p>
          <a:p>
            <a:pPr marL="320040" lvl="0" indent="-320040" algn="ctr">
              <a:buClr>
                <a:srgbClr val="C0504D"/>
              </a:buClr>
              <a:buSzPct val="60000"/>
              <a:defRPr/>
            </a:pPr>
            <a:r>
              <a:rPr lang="be-BY" sz="3200" b="1" dirty="0">
                <a:solidFill>
                  <a:srgbClr val="C00000"/>
                </a:solidFill>
              </a:rPr>
              <a:t>1 верасня 2010 года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«Гэта цікава»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52000">
              <a:srgbClr val="FFFFFF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Пытанне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Хоць вусаты, хоць я колкі,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Ды не злосны аніколькі.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Лета ўсё адным заняты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Кожны дзень спялю зярняты.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Не асыпаюся на дол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Хлебам я прыйду на стол. 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Адказ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Раздзел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«Загадкі»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800" b="1" dirty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       Колас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pic>
        <p:nvPicPr>
          <p:cNvPr id="14" name="Рисунок 13" descr="http://www.luccalive.com/wp-content/uploads/2012/04/Alimentazion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82" y="4045595"/>
            <a:ext cx="2427605" cy="162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021288"/>
            <a:ext cx="9255126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914</Words>
  <Application>Microsoft Office PowerPoint</Application>
  <PresentationFormat>Экран (4:3)</PresentationFormat>
  <Paragraphs>358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ІНТЭРАКТЫЎНАЯ ГУЛЬНЯ  «Знаўцы беларускай мовы»</vt:lpstr>
      <vt:lpstr>Інтэрактыўная гульня «Знаўцы беларускай мовы»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«Знатоки дорожного движения»</dc:title>
  <dc:creator>aspirin</dc:creator>
  <cp:lastModifiedBy>tat.ivashko.13@gmail.com</cp:lastModifiedBy>
  <cp:revision>112</cp:revision>
  <dcterms:modified xsi:type="dcterms:W3CDTF">2024-02-08T00:25:37Z</dcterms:modified>
</cp:coreProperties>
</file>